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80" r:id="rId3"/>
    <p:sldId id="257" r:id="rId4"/>
    <p:sldId id="258" r:id="rId5"/>
    <p:sldId id="259" r:id="rId6"/>
    <p:sldId id="260" r:id="rId7"/>
    <p:sldId id="262" r:id="rId8"/>
    <p:sldId id="276" r:id="rId9"/>
    <p:sldId id="266" r:id="rId10"/>
    <p:sldId id="275" r:id="rId11"/>
    <p:sldId id="267" r:id="rId12"/>
    <p:sldId id="268" r:id="rId13"/>
    <p:sldId id="277" r:id="rId14"/>
    <p:sldId id="269" r:id="rId15"/>
    <p:sldId id="270" r:id="rId16"/>
    <p:sldId id="27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9" autoAdjust="0"/>
    <p:restoredTop sz="92790"/>
  </p:normalViewPr>
  <p:slideViewPr>
    <p:cSldViewPr>
      <p:cViewPr>
        <p:scale>
          <a:sx n="75" d="100"/>
          <a:sy n="75" d="100"/>
        </p:scale>
        <p:origin x="-1236" y="186"/>
      </p:cViewPr>
      <p:guideLst>
        <p:guide orient="horz" pos="2160"/>
        <p:guide pos="2880"/>
      </p:guideLst>
    </p:cSldViewPr>
  </p:slideViewPr>
  <p:notesTextViewPr>
    <p:cViewPr>
      <p:scale>
        <a:sx n="100" d="100"/>
        <a:sy n="100" d="100"/>
      </p:scale>
      <p:origin x="0" y="47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3CCD17-ACEE-49C9-95F0-16A16B412535}" type="datetimeFigureOut">
              <a:rPr lang="en-US" smtClean="0"/>
              <a:pPr/>
              <a:t>8/31/2017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6C3566-A20D-474F-9B88-88A3CAEABF2C}" type="slidenum">
              <a:rPr lang="en-US" smtClean="0"/>
              <a:pPr/>
              <a:t>‹#›</a:t>
            </a:fld>
            <a:endParaRPr lang="en-US"/>
          </a:p>
        </p:txBody>
      </p:sp>
    </p:spTree>
    <p:extLst>
      <p:ext uri="{BB962C8B-B14F-4D97-AF65-F5344CB8AC3E}">
        <p14:creationId xmlns:p14="http://schemas.microsoft.com/office/powerpoint/2010/main" val="365061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2</a:t>
            </a:fld>
            <a:endParaRPr lang="en-US"/>
          </a:p>
        </p:txBody>
      </p:sp>
    </p:spTree>
    <p:extLst>
      <p:ext uri="{BB962C8B-B14F-4D97-AF65-F5344CB8AC3E}">
        <p14:creationId xmlns:p14="http://schemas.microsoft.com/office/powerpoint/2010/main" val="939022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Clockwise</a:t>
            </a:r>
            <a:r>
              <a:rPr lang="en-US" baseline="0" dirty="0" smtClean="0"/>
              <a:t> from top:  a holiday celebration in Bali, Mexican tacos, biking to work in China, traditional costume in the German and Austrian Alps, the Muslim religious pilgrimage to Mecca, and a cartoon representation of a Viking.</a:t>
            </a:r>
          </a:p>
          <a:p>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4</a:t>
            </a:fld>
            <a:endParaRPr lang="en-US"/>
          </a:p>
        </p:txBody>
      </p:sp>
    </p:spTree>
    <p:extLst>
      <p:ext uri="{BB962C8B-B14F-4D97-AF65-F5344CB8AC3E}">
        <p14:creationId xmlns:p14="http://schemas.microsoft.com/office/powerpoint/2010/main" val="888996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beliefs and customs of d</a:t>
            </a:r>
            <a:r>
              <a:rPr lang="en-US" dirty="0" smtClean="0"/>
              <a:t>ifferent religions</a:t>
            </a:r>
            <a:r>
              <a:rPr lang="en-US" baseline="0" dirty="0" smtClean="0"/>
              <a:t> and countries affect their religion, their traditions, their political ideas and even their “common sense.”  What is “common sense”?  Definition:  good sense and sound judgement.</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6</a:t>
            </a:fld>
            <a:endParaRPr lang="en-US"/>
          </a:p>
        </p:txBody>
      </p:sp>
    </p:spTree>
    <p:extLst>
      <p:ext uri="{BB962C8B-B14F-4D97-AF65-F5344CB8AC3E}">
        <p14:creationId xmlns:p14="http://schemas.microsoft.com/office/powerpoint/2010/main" val="1276200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Values are another aspect of hidden culture.  Although</a:t>
            </a:r>
            <a:r>
              <a:rPr lang="en-US" baseline="0" dirty="0" smtClean="0"/>
              <a:t> you can see poor and homeless people on the streets of Pittsburgh, a visitor from another country would not be able to notice American values regarding the treatment of them—unless they could visit a homeless shelter or the home of a poor family—which would be unlikely.</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8</a:t>
            </a:fld>
            <a:endParaRPr lang="en-US"/>
          </a:p>
        </p:txBody>
      </p:sp>
    </p:spTree>
    <p:extLst>
      <p:ext uri="{BB962C8B-B14F-4D97-AF65-F5344CB8AC3E}">
        <p14:creationId xmlns:p14="http://schemas.microsoft.com/office/powerpoint/2010/main" val="228802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1950s, for example, in the United States, women were expected to be housewives</a:t>
            </a:r>
            <a:r>
              <a:rPr lang="en-US" baseline="0" dirty="0" smtClean="0"/>
              <a:t> and mothers.  VERY few worked.  By the 1980s that was changing.  Women were working outside the house, just like men.  This movie took it a step further, where the wife went to work while the dad stayed home with the kids.  Unless you got to know the personal lives of these people, you may not have known who was expected to work outside the home and who wasn’t.</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10</a:t>
            </a:fld>
            <a:endParaRPr lang="en-US"/>
          </a:p>
        </p:txBody>
      </p:sp>
    </p:spTree>
    <p:extLst>
      <p:ext uri="{BB962C8B-B14F-4D97-AF65-F5344CB8AC3E}">
        <p14:creationId xmlns:p14="http://schemas.microsoft.com/office/powerpoint/2010/main" val="3424170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cultures</a:t>
            </a:r>
            <a:r>
              <a:rPr lang="en-US" baseline="0" dirty="0" smtClean="0"/>
              <a:t> have different expectations about what is appropriate distance or space between people.  In more crowded cultures, people may accidentally touch all the time—simply because they bump into each other or squeeze to get into a crowded bus or subway.  In other cultures that are less crowded, it would be considered rude to bump into someone when it can be avoided</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11</a:t>
            </a:fld>
            <a:endParaRPr lang="en-US"/>
          </a:p>
        </p:txBody>
      </p:sp>
    </p:spTree>
    <p:extLst>
      <p:ext uri="{BB962C8B-B14F-4D97-AF65-F5344CB8AC3E}">
        <p14:creationId xmlns:p14="http://schemas.microsoft.com/office/powerpoint/2010/main" val="2024297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many</a:t>
            </a:r>
            <a:r>
              <a:rPr lang="en-US" baseline="0" dirty="0" smtClean="0"/>
              <a:t> countries, the relationships between students and teachers is much more formal.  You would never say “Hi” to your teacher, but “Good morning” or “Hello”  There is even a more formal form of “you” to use with your teacher.  In the U.S. we are not so formal.  You wouldn’t easily realize this, unless you knew the language and could enter a school to see how people behaved there.</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12</a:t>
            </a:fld>
            <a:endParaRPr lang="en-US"/>
          </a:p>
        </p:txBody>
      </p:sp>
    </p:spTree>
    <p:extLst>
      <p:ext uri="{BB962C8B-B14F-4D97-AF65-F5344CB8AC3E}">
        <p14:creationId xmlns:p14="http://schemas.microsoft.com/office/powerpoint/2010/main" val="41300223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Holding hands or kissing in public might be OK in one culture (Europe), but taboo in another (Arabic).  Handshaking is becoming common all over the world.  Hugging is reserved for family in another culture.  In Alaska, the native Inuit Indians touch noses to show affection—how could you know what that meant?  </a:t>
            </a:r>
          </a:p>
          <a:p>
            <a:r>
              <a:rPr lang="en-US" baseline="0" dirty="0" smtClean="0"/>
              <a:t>People from Pakistan would not understand a “high five.”  You need to live in a place for a while to get how people think about these gestures of affection.</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13</a:t>
            </a:fld>
            <a:endParaRPr lang="en-US"/>
          </a:p>
        </p:txBody>
      </p:sp>
    </p:spTree>
    <p:extLst>
      <p:ext uri="{BB962C8B-B14F-4D97-AF65-F5344CB8AC3E}">
        <p14:creationId xmlns:p14="http://schemas.microsoft.com/office/powerpoint/2010/main" val="419807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a:t>
            </a:r>
            <a:r>
              <a:rPr lang="en-US" baseline="0" dirty="0" smtClean="0"/>
              <a:t> cultural story:  I have a friend who is Chinese.  She was born in the United States, but her Chinese family culture has taught her traditional Chinese values regarding honoring the elderly.  When her father died and her mother was left alone in her house, she built an apartment for her mother onto her own house, moved her mother there and takes care of her at home.  When I asked her why she didn’t just help her mother find a retirement home to live in, she said that in Chinese culture they are taught that parents sacrifice everything for their children as they are growing up, so when a child is an adult, they must then also sacrifice for their elderly parents.  This is VERY common.  For Americans from European backgrounds, this value varies from family </a:t>
            </a:r>
            <a:r>
              <a:rPr lang="en-US" baseline="0" smtClean="0"/>
              <a:t>to family.</a:t>
            </a:r>
            <a:endParaRPr lang="en-US" dirty="0"/>
          </a:p>
        </p:txBody>
      </p:sp>
      <p:sp>
        <p:nvSpPr>
          <p:cNvPr id="4" name="Slide Number Placeholder 3"/>
          <p:cNvSpPr>
            <a:spLocks noGrp="1"/>
          </p:cNvSpPr>
          <p:nvPr>
            <p:ph type="sldNum" sz="quarter" idx="10"/>
          </p:nvPr>
        </p:nvSpPr>
        <p:spPr/>
        <p:txBody>
          <a:bodyPr/>
          <a:lstStyle/>
          <a:p>
            <a:fld id="{2B6C3566-A20D-474F-9B88-88A3CAEABF2C}" type="slidenum">
              <a:rPr lang="en-US" smtClean="0"/>
              <a:pPr/>
              <a:t>16</a:t>
            </a:fld>
            <a:endParaRPr lang="en-US"/>
          </a:p>
        </p:txBody>
      </p:sp>
    </p:spTree>
    <p:extLst>
      <p:ext uri="{BB962C8B-B14F-4D97-AF65-F5344CB8AC3E}">
        <p14:creationId xmlns:p14="http://schemas.microsoft.com/office/powerpoint/2010/main" val="3274836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90410D8-5671-49E8-82A8-5DF5CDEC8E9C}" type="datetimeFigureOut">
              <a:rPr lang="en-US" smtClean="0"/>
              <a:pPr/>
              <a:t>8/31/2017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F03567E-F532-4A90-B5DE-AF6A3578A6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410D8-5671-49E8-82A8-5DF5CDEC8E9C}"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410D8-5671-49E8-82A8-5DF5CDEC8E9C}"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0410D8-5671-49E8-82A8-5DF5CDEC8E9C}"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0410D8-5671-49E8-82A8-5DF5CDEC8E9C}" type="datetimeFigureOut">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03567E-F532-4A90-B5DE-AF6A3578A6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0410D8-5671-49E8-82A8-5DF5CDEC8E9C}" type="datetimeFigureOut">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0410D8-5671-49E8-82A8-5DF5CDEC8E9C}" type="datetimeFigureOut">
              <a:rPr lang="en-US" smtClean="0"/>
              <a:pPr/>
              <a:t>8/31/2017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0410D8-5671-49E8-82A8-5DF5CDEC8E9C}" type="datetimeFigureOut">
              <a:rPr lang="en-US" smtClean="0"/>
              <a:pPr/>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410D8-5671-49E8-82A8-5DF5CDEC8E9C}" type="datetimeFigureOut">
              <a:rPr lang="en-US" smtClean="0"/>
              <a:pPr/>
              <a:t>8/31/2017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0410D8-5671-49E8-82A8-5DF5CDEC8E9C}" type="datetimeFigureOut">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03567E-F532-4A90-B5DE-AF6A3578A6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0410D8-5671-49E8-82A8-5DF5CDEC8E9C}" type="datetimeFigureOut">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F03567E-F532-4A90-B5DE-AF6A3578A63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90410D8-5671-49E8-82A8-5DF5CDEC8E9C}" type="datetimeFigureOut">
              <a:rPr lang="en-US" smtClean="0"/>
              <a:pPr/>
              <a:t>8/31/2017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F03567E-F532-4A90-B5DE-AF6A3578A63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0" y="0"/>
            <a:ext cx="9144000" cy="6845300"/>
          </a:xfrm>
          <a:prstGeom prst="rect">
            <a:avLst/>
          </a:prstGeom>
        </p:spPr>
      </p:pic>
      <p:sp>
        <p:nvSpPr>
          <p:cNvPr id="2" name="Title 1"/>
          <p:cNvSpPr>
            <a:spLocks noGrp="1"/>
          </p:cNvSpPr>
          <p:nvPr>
            <p:ph type="ctrTitle"/>
          </p:nvPr>
        </p:nvSpPr>
        <p:spPr>
          <a:xfrm>
            <a:off x="-1066800" y="2762250"/>
            <a:ext cx="3962400" cy="990600"/>
          </a:xfrm>
        </p:spPr>
        <p:txBody>
          <a:bodyPr/>
          <a:lstStyle/>
          <a:p>
            <a:r>
              <a:rPr lang="en-US" dirty="0" smtClean="0"/>
              <a:t>Culture:</a:t>
            </a:r>
            <a:endParaRPr lang="en-US" dirty="0"/>
          </a:p>
        </p:txBody>
      </p:sp>
      <p:sp>
        <p:nvSpPr>
          <p:cNvPr id="3" name="Subtitle 2"/>
          <p:cNvSpPr>
            <a:spLocks noGrp="1"/>
          </p:cNvSpPr>
          <p:nvPr>
            <p:ph type="subTitle" idx="1"/>
          </p:nvPr>
        </p:nvSpPr>
        <p:spPr>
          <a:xfrm>
            <a:off x="-609600" y="4953000"/>
            <a:ext cx="4191000" cy="838200"/>
          </a:xfrm>
        </p:spPr>
        <p:txBody>
          <a:bodyPr>
            <a:normAutofit lnSpcReduction="10000"/>
          </a:bodyPr>
          <a:lstStyle/>
          <a:p>
            <a:r>
              <a:rPr lang="en-US" dirty="0" smtClean="0"/>
              <a:t>Obvious and Hidden Aspects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Gender roles:</a:t>
            </a:r>
            <a:br>
              <a:rPr lang="en-US" dirty="0" smtClean="0"/>
            </a:br>
            <a:r>
              <a:rPr lang="en-US" dirty="0" smtClean="0"/>
              <a:t>1950s to the 1980s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0722" name="Picture 2" descr="happy-homemaker.jpg (277×406)"/>
          <p:cNvPicPr>
            <a:picLocks noChangeAspect="1" noChangeArrowheads="1"/>
          </p:cNvPicPr>
          <p:nvPr/>
        </p:nvPicPr>
        <p:blipFill>
          <a:blip r:embed="rId3" cstate="print"/>
          <a:srcRect/>
          <a:stretch>
            <a:fillRect/>
          </a:stretch>
        </p:blipFill>
        <p:spPr bwMode="auto">
          <a:xfrm>
            <a:off x="533400" y="2057400"/>
            <a:ext cx="3048000" cy="4467466"/>
          </a:xfrm>
          <a:prstGeom prst="rect">
            <a:avLst/>
          </a:prstGeom>
          <a:noFill/>
        </p:spPr>
      </p:pic>
      <p:pic>
        <p:nvPicPr>
          <p:cNvPr id="30724" name="Picture 4" descr="mr+mom+1.jpg (329×475)"/>
          <p:cNvPicPr>
            <a:picLocks noChangeAspect="1" noChangeArrowheads="1"/>
          </p:cNvPicPr>
          <p:nvPr/>
        </p:nvPicPr>
        <p:blipFill>
          <a:blip r:embed="rId4" cstate="print"/>
          <a:srcRect/>
          <a:stretch>
            <a:fillRect/>
          </a:stretch>
        </p:blipFill>
        <p:spPr bwMode="auto">
          <a:xfrm>
            <a:off x="5257800" y="1981200"/>
            <a:ext cx="3133725" cy="45243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219200"/>
          </a:xfrm>
        </p:spPr>
        <p:txBody>
          <a:bodyPr>
            <a:normAutofit fontScale="90000"/>
          </a:bodyPr>
          <a:lstStyle/>
          <a:p>
            <a:r>
              <a:rPr lang="en-US" dirty="0" smtClean="0"/>
              <a:t>Appropriate distance/space varies between cultures: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23554" name="Picture 2" descr="personal-space.jpg (783×608)"/>
          <p:cNvPicPr>
            <a:picLocks noChangeAspect="1" noChangeArrowheads="1"/>
          </p:cNvPicPr>
          <p:nvPr/>
        </p:nvPicPr>
        <p:blipFill>
          <a:blip r:embed="rId3" cstate="print"/>
          <a:srcRect/>
          <a:stretch>
            <a:fillRect/>
          </a:stretch>
        </p:blipFill>
        <p:spPr bwMode="auto">
          <a:xfrm>
            <a:off x="762000" y="1676400"/>
            <a:ext cx="7458075" cy="495300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Formal vs. Informal Relationships</a:t>
            </a:r>
            <a:br>
              <a:rPr lang="en-US" dirty="0" smtClean="0"/>
            </a:br>
            <a:r>
              <a:rPr lang="en-US" dirty="0" smtClean="0"/>
              <a:t>(teacher to student, for example)</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25602" name="Picture 2" descr="middle+school+catholic+schools+week+008.JPG (320×213)"/>
          <p:cNvPicPr>
            <a:picLocks noChangeAspect="1" noChangeArrowheads="1"/>
          </p:cNvPicPr>
          <p:nvPr/>
        </p:nvPicPr>
        <p:blipFill>
          <a:blip r:embed="rId3" cstate="print"/>
          <a:srcRect/>
          <a:stretch>
            <a:fillRect/>
          </a:stretch>
        </p:blipFill>
        <p:spPr bwMode="auto">
          <a:xfrm>
            <a:off x="1143000" y="2133600"/>
            <a:ext cx="6781800" cy="451413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Appropriate gestures/touch vary greatly from culture to culture:</a:t>
            </a:r>
            <a:endParaRPr lang="en-US" dirty="0"/>
          </a:p>
        </p:txBody>
      </p:sp>
      <p:pic>
        <p:nvPicPr>
          <p:cNvPr id="4" name="Content Placeholder 3" descr="wave.jpg"/>
          <p:cNvPicPr>
            <a:picLocks noGrp="1" noChangeAspect="1"/>
          </p:cNvPicPr>
          <p:nvPr>
            <p:ph idx="1"/>
          </p:nvPr>
        </p:nvPicPr>
        <p:blipFill>
          <a:blip r:embed="rId3" cstate="print"/>
          <a:stretch>
            <a:fillRect/>
          </a:stretch>
        </p:blipFill>
        <p:spPr>
          <a:xfrm>
            <a:off x="3500437" y="3058319"/>
            <a:ext cx="2143125" cy="2143125"/>
          </a:xfrm>
        </p:spPr>
      </p:pic>
      <p:pic>
        <p:nvPicPr>
          <p:cNvPr id="5" name="Picture 4" descr="high five.jpg"/>
          <p:cNvPicPr>
            <a:picLocks noChangeAspect="1"/>
          </p:cNvPicPr>
          <p:nvPr/>
        </p:nvPicPr>
        <p:blipFill>
          <a:blip r:embed="rId4" cstate="print"/>
          <a:stretch>
            <a:fillRect/>
          </a:stretch>
        </p:blipFill>
        <p:spPr>
          <a:xfrm>
            <a:off x="6200775" y="4064000"/>
            <a:ext cx="1981200" cy="2314575"/>
          </a:xfrm>
          <a:prstGeom prst="rect">
            <a:avLst/>
          </a:prstGeom>
        </p:spPr>
      </p:pic>
      <p:pic>
        <p:nvPicPr>
          <p:cNvPr id="6" name="Picture 5" descr="handshake.jpg"/>
          <p:cNvPicPr>
            <a:picLocks noChangeAspect="1"/>
          </p:cNvPicPr>
          <p:nvPr/>
        </p:nvPicPr>
        <p:blipFill>
          <a:blip r:embed="rId5" cstate="print"/>
          <a:stretch>
            <a:fillRect/>
          </a:stretch>
        </p:blipFill>
        <p:spPr>
          <a:xfrm>
            <a:off x="457200" y="2209800"/>
            <a:ext cx="2619375" cy="1743075"/>
          </a:xfrm>
          <a:prstGeom prst="rect">
            <a:avLst/>
          </a:prstGeom>
        </p:spPr>
      </p:pic>
      <p:pic>
        <p:nvPicPr>
          <p:cNvPr id="7" name="Picture 6" descr="hug.jpg"/>
          <p:cNvPicPr>
            <a:picLocks noChangeAspect="1"/>
          </p:cNvPicPr>
          <p:nvPr/>
        </p:nvPicPr>
        <p:blipFill>
          <a:blip r:embed="rId6" cstate="print"/>
          <a:stretch>
            <a:fillRect/>
          </a:stretch>
        </p:blipFill>
        <p:spPr>
          <a:xfrm>
            <a:off x="1219200" y="4038600"/>
            <a:ext cx="2019300" cy="2266950"/>
          </a:xfrm>
          <a:prstGeom prst="rect">
            <a:avLst/>
          </a:prstGeom>
        </p:spPr>
      </p:pic>
      <p:pic>
        <p:nvPicPr>
          <p:cNvPr id="8" name="Picture 7" descr="kiss.jpg"/>
          <p:cNvPicPr>
            <a:picLocks noChangeAspect="1"/>
          </p:cNvPicPr>
          <p:nvPr/>
        </p:nvPicPr>
        <p:blipFill>
          <a:blip r:embed="rId7" cstate="print"/>
          <a:stretch>
            <a:fillRect/>
          </a:stretch>
        </p:blipFill>
        <p:spPr>
          <a:xfrm>
            <a:off x="5943600" y="2057400"/>
            <a:ext cx="2238375" cy="20478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Beauty</a:t>
            </a:r>
            <a:endParaRPr lang="en-US" dirty="0"/>
          </a:p>
        </p:txBody>
      </p:sp>
      <p:sp>
        <p:nvSpPr>
          <p:cNvPr id="3" name="Content Placeholder 2"/>
          <p:cNvSpPr>
            <a:spLocks noGrp="1"/>
          </p:cNvSpPr>
          <p:nvPr>
            <p:ph idx="1"/>
          </p:nvPr>
        </p:nvSpPr>
        <p:spPr/>
        <p:txBody>
          <a:bodyPr/>
          <a:lstStyle/>
          <a:p>
            <a:r>
              <a:rPr lang="en-US" dirty="0" smtClean="0"/>
              <a:t>I recognize what is “beautiful” when I see it, because my culture has </a:t>
            </a:r>
            <a:r>
              <a:rPr lang="en-US" u="sng" dirty="0" smtClean="0"/>
              <a:t>taught me </a:t>
            </a:r>
            <a:r>
              <a:rPr lang="en-US" dirty="0" smtClean="0"/>
              <a:t>what is considered beautiful.  </a:t>
            </a:r>
          </a:p>
          <a:p>
            <a:r>
              <a:rPr lang="en-US" dirty="0" smtClean="0"/>
              <a:t>Each culture has it’s own concept or idea of that is beautiful and teaches that to its children—but usually not intentionally!</a:t>
            </a:r>
          </a:p>
          <a:p>
            <a:r>
              <a:rPr lang="en-US" dirty="0" smtClean="0"/>
              <a:t>What is the American concept of beauty in regards to people?</a:t>
            </a:r>
          </a:p>
          <a:p>
            <a:r>
              <a:rPr lang="en-US" dirty="0" smtClean="0"/>
              <a:t>Do you think the African concept of beauty would be the same?  Why or why not?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Your culture determines much of</a:t>
            </a:r>
            <a:r>
              <a:rPr lang="en-US" dirty="0" smtClean="0"/>
              <a:t> </a:t>
            </a:r>
            <a:r>
              <a:rPr lang="en-US" dirty="0" smtClean="0"/>
              <a:t>what you believe to be beautiful!</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94467" y="1847088"/>
            <a:ext cx="5757153" cy="4343400"/>
          </a:xfrm>
        </p:spPr>
      </p:pic>
      <p:pic>
        <p:nvPicPr>
          <p:cNvPr id="26626" name="Picture 2" descr="redbook-5.jpg (321×432)"/>
          <p:cNvPicPr>
            <a:picLocks noChangeAspect="1" noChangeArrowheads="1"/>
          </p:cNvPicPr>
          <p:nvPr/>
        </p:nvPicPr>
        <p:blipFill>
          <a:blip r:embed="rId3" cstate="print"/>
          <a:srcRect/>
          <a:stretch>
            <a:fillRect/>
          </a:stretch>
        </p:blipFill>
        <p:spPr bwMode="auto">
          <a:xfrm>
            <a:off x="762000" y="1847088"/>
            <a:ext cx="3810000" cy="512747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does a culture treat the elderly?  With respect or...?</a:t>
            </a:r>
            <a:endParaRPr lang="en-US" dirty="0"/>
          </a:p>
        </p:txBody>
      </p:sp>
      <p:pic>
        <p:nvPicPr>
          <p:cNvPr id="4" name="Content Placeholder 3" descr="elderly 3.jpg"/>
          <p:cNvPicPr>
            <a:picLocks noGrp="1" noChangeAspect="1"/>
          </p:cNvPicPr>
          <p:nvPr>
            <p:ph idx="1"/>
          </p:nvPr>
        </p:nvPicPr>
        <p:blipFill>
          <a:blip r:embed="rId3" cstate="print"/>
          <a:stretch>
            <a:fillRect/>
          </a:stretch>
        </p:blipFill>
        <p:spPr>
          <a:xfrm>
            <a:off x="3200400" y="2057400"/>
            <a:ext cx="2619375" cy="1743075"/>
          </a:xfrm>
        </p:spPr>
      </p:pic>
      <p:pic>
        <p:nvPicPr>
          <p:cNvPr id="5" name="Picture 4" descr="elderly2.jpg"/>
          <p:cNvPicPr>
            <a:picLocks noChangeAspect="1"/>
          </p:cNvPicPr>
          <p:nvPr/>
        </p:nvPicPr>
        <p:blipFill>
          <a:blip r:embed="rId4" cstate="print"/>
          <a:stretch>
            <a:fillRect/>
          </a:stretch>
        </p:blipFill>
        <p:spPr>
          <a:xfrm>
            <a:off x="533400" y="2057400"/>
            <a:ext cx="2619375" cy="1743075"/>
          </a:xfrm>
          <a:prstGeom prst="rect">
            <a:avLst/>
          </a:prstGeom>
        </p:spPr>
      </p:pic>
      <p:pic>
        <p:nvPicPr>
          <p:cNvPr id="6" name="Picture 5" descr="elderly 4.jpg"/>
          <p:cNvPicPr>
            <a:picLocks noChangeAspect="1"/>
          </p:cNvPicPr>
          <p:nvPr/>
        </p:nvPicPr>
        <p:blipFill>
          <a:blip r:embed="rId5" cstate="print"/>
          <a:stretch>
            <a:fillRect/>
          </a:stretch>
        </p:blipFill>
        <p:spPr>
          <a:xfrm>
            <a:off x="5867400" y="2057400"/>
            <a:ext cx="2600325" cy="1752600"/>
          </a:xfrm>
          <a:prstGeom prst="rect">
            <a:avLst/>
          </a:prstGeom>
        </p:spPr>
      </p:pic>
      <p:pic>
        <p:nvPicPr>
          <p:cNvPr id="7" name="Picture 6" descr="elderly.jpg"/>
          <p:cNvPicPr>
            <a:picLocks noChangeAspect="1"/>
          </p:cNvPicPr>
          <p:nvPr/>
        </p:nvPicPr>
        <p:blipFill>
          <a:blip r:embed="rId6" cstate="print"/>
          <a:stretch>
            <a:fillRect/>
          </a:stretch>
        </p:blipFill>
        <p:spPr>
          <a:xfrm>
            <a:off x="6096000" y="4648200"/>
            <a:ext cx="2333625" cy="1962150"/>
          </a:xfrm>
          <a:prstGeom prst="rect">
            <a:avLst/>
          </a:prstGeom>
        </p:spPr>
      </p:pic>
      <p:pic>
        <p:nvPicPr>
          <p:cNvPr id="8" name="Picture 7" descr="nursing home.jpg"/>
          <p:cNvPicPr>
            <a:picLocks noChangeAspect="1"/>
          </p:cNvPicPr>
          <p:nvPr/>
        </p:nvPicPr>
        <p:blipFill>
          <a:blip r:embed="rId7" cstate="print"/>
          <a:stretch>
            <a:fillRect/>
          </a:stretch>
        </p:blipFill>
        <p:spPr>
          <a:xfrm>
            <a:off x="685800" y="4724400"/>
            <a:ext cx="2533650" cy="1800225"/>
          </a:xfrm>
          <a:prstGeom prst="rect">
            <a:avLst/>
          </a:prstGeom>
        </p:spPr>
      </p:pic>
      <p:pic>
        <p:nvPicPr>
          <p:cNvPr id="9" name="Picture 8" descr="nursing home 2.jpg"/>
          <p:cNvPicPr>
            <a:picLocks noChangeAspect="1"/>
          </p:cNvPicPr>
          <p:nvPr/>
        </p:nvPicPr>
        <p:blipFill>
          <a:blip r:embed="rId8" cstate="print"/>
          <a:stretch>
            <a:fillRect/>
          </a:stretch>
        </p:blipFill>
        <p:spPr>
          <a:xfrm>
            <a:off x="3581400" y="4495800"/>
            <a:ext cx="2143125" cy="21431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facts to remember:</a:t>
            </a:r>
            <a:endParaRPr lang="en-US" dirty="0"/>
          </a:p>
        </p:txBody>
      </p:sp>
      <p:sp>
        <p:nvSpPr>
          <p:cNvPr id="3" name="Content Placeholder 2"/>
          <p:cNvSpPr>
            <a:spLocks noGrp="1"/>
          </p:cNvSpPr>
          <p:nvPr>
            <p:ph idx="1"/>
          </p:nvPr>
        </p:nvSpPr>
        <p:spPr/>
        <p:txBody>
          <a:bodyPr/>
          <a:lstStyle/>
          <a:p>
            <a:r>
              <a:rPr lang="en-US" dirty="0" smtClean="0"/>
              <a:t>Everyone, everywhere is part of a </a:t>
            </a:r>
            <a:r>
              <a:rPr lang="en-US" dirty="0" smtClean="0"/>
              <a:t>culture, and culture is everywhere!</a:t>
            </a:r>
            <a:endParaRPr lang="en-US" dirty="0" smtClean="0"/>
          </a:p>
          <a:p>
            <a:r>
              <a:rPr lang="en-US" b="1" i="1" dirty="0" smtClean="0"/>
              <a:t>Culture is</a:t>
            </a:r>
            <a:r>
              <a:rPr lang="is-IS" b="1" i="1" dirty="0" smtClean="0"/>
              <a:t>…</a:t>
            </a:r>
            <a:r>
              <a:rPr lang="en-US" b="1" i="1" dirty="0" smtClean="0"/>
              <a:t>“The </a:t>
            </a:r>
            <a:r>
              <a:rPr lang="en-US" b="1" i="1" dirty="0"/>
              <a:t>sum total of ways of living, including behavioral norms, linguistic expression, styles of communication, patterns of thinking, and beliefs and values of a group large enough to be self sustaining, transmitted over the course of generations.”  </a:t>
            </a:r>
            <a:r>
              <a:rPr lang="en-US" dirty="0"/>
              <a:t>F. E. </a:t>
            </a:r>
            <a:r>
              <a:rPr lang="en-US" dirty="0" err="1"/>
              <a:t>Jandt</a:t>
            </a:r>
            <a:r>
              <a:rPr lang="en-US" dirty="0"/>
              <a:t>, </a:t>
            </a:r>
            <a:r>
              <a:rPr lang="en-US" dirty="0" smtClean="0"/>
              <a:t>2001</a:t>
            </a:r>
          </a:p>
          <a:p>
            <a:r>
              <a:rPr lang="en-US" dirty="0" smtClean="0"/>
              <a:t>You are a part of several types of culture groups, some have many members, some have few members.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There are two parts to every culture:  obvious and hidden</a:t>
            </a:r>
            <a:endParaRPr lang="en-US" dirty="0"/>
          </a:p>
        </p:txBody>
      </p:sp>
      <p:sp>
        <p:nvSpPr>
          <p:cNvPr id="3" name="Content Placeholder 2"/>
          <p:cNvSpPr>
            <a:spLocks noGrp="1"/>
          </p:cNvSpPr>
          <p:nvPr>
            <p:ph idx="1"/>
          </p:nvPr>
        </p:nvSpPr>
        <p:spPr>
          <a:xfrm>
            <a:off x="381000" y="2468880"/>
            <a:ext cx="8229600" cy="4389120"/>
          </a:xfrm>
        </p:spPr>
        <p:txBody>
          <a:bodyPr/>
          <a:lstStyle/>
          <a:p>
            <a:pPr>
              <a:buNone/>
            </a:pPr>
            <a:r>
              <a:rPr lang="en-US" dirty="0" smtClean="0"/>
              <a:t>First, every culture has obvious aspects that are </a:t>
            </a:r>
            <a:r>
              <a:rPr lang="en-US" dirty="0" smtClean="0"/>
              <a:t>clearly discerned </a:t>
            </a:r>
            <a:r>
              <a:rPr lang="en-US" dirty="0" smtClean="0"/>
              <a:t>because they can be </a:t>
            </a:r>
            <a:r>
              <a:rPr lang="en-US" u="sng" dirty="0" smtClean="0"/>
              <a:t>observed with your senses. </a:t>
            </a:r>
            <a:r>
              <a:rPr lang="en-US" dirty="0" smtClean="0"/>
              <a:t> This type of culture is OBVIOUS or NOTICEABLE through your sense of sight, hearing, smell, touch or taste.</a:t>
            </a:r>
            <a:endParaRPr lang="en-US" u="sng"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Obvious</a:t>
            </a:r>
            <a:br>
              <a:rPr lang="en-US" dirty="0" smtClean="0"/>
            </a:br>
            <a:r>
              <a:rPr lang="en-US" dirty="0" smtClean="0"/>
              <a:t>examples: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76600" y="212725"/>
            <a:ext cx="3162300" cy="2096299"/>
          </a:xfrm>
        </p:spPr>
      </p:pic>
      <p:pic>
        <p:nvPicPr>
          <p:cNvPr id="1026" name="Picture 2" descr="taco.jpg (500×325)"/>
          <p:cNvPicPr>
            <a:picLocks noChangeAspect="1" noChangeArrowheads="1"/>
          </p:cNvPicPr>
          <p:nvPr/>
        </p:nvPicPr>
        <p:blipFill>
          <a:blip r:embed="rId4" cstate="print"/>
          <a:srcRect/>
          <a:stretch>
            <a:fillRect/>
          </a:stretch>
        </p:blipFill>
        <p:spPr bwMode="auto">
          <a:xfrm>
            <a:off x="6629400" y="609600"/>
            <a:ext cx="2183423" cy="1419225"/>
          </a:xfrm>
          <a:prstGeom prst="rect">
            <a:avLst/>
          </a:prstGeom>
          <a:noFill/>
        </p:spPr>
      </p:pic>
      <p:pic>
        <p:nvPicPr>
          <p:cNvPr id="1030" name="Picture 6" descr="lederhol.jpg (330×640)"/>
          <p:cNvPicPr>
            <a:picLocks noChangeAspect="1" noChangeArrowheads="1"/>
          </p:cNvPicPr>
          <p:nvPr/>
        </p:nvPicPr>
        <p:blipFill>
          <a:blip r:embed="rId5" cstate="print"/>
          <a:srcRect/>
          <a:stretch>
            <a:fillRect/>
          </a:stretch>
        </p:blipFill>
        <p:spPr bwMode="auto">
          <a:xfrm>
            <a:off x="5105400" y="4028016"/>
            <a:ext cx="1414463" cy="2743201"/>
          </a:xfrm>
          <a:prstGeom prst="rect">
            <a:avLst/>
          </a:prstGeom>
          <a:noFill/>
        </p:spPr>
      </p:pic>
      <p:pic>
        <p:nvPicPr>
          <p:cNvPr id="1032" name="Picture 8" descr="fatlady.jpg (297×320)"/>
          <p:cNvPicPr>
            <a:picLocks noChangeAspect="1" noChangeArrowheads="1"/>
          </p:cNvPicPr>
          <p:nvPr/>
        </p:nvPicPr>
        <p:blipFill>
          <a:blip r:embed="rId6" cstate="print"/>
          <a:srcRect/>
          <a:stretch>
            <a:fillRect/>
          </a:stretch>
        </p:blipFill>
        <p:spPr bwMode="auto">
          <a:xfrm>
            <a:off x="762000" y="1752600"/>
            <a:ext cx="2514600" cy="2709334"/>
          </a:xfrm>
          <a:prstGeom prst="rect">
            <a:avLst/>
          </a:prstGeom>
          <a:noFill/>
        </p:spPr>
      </p:pic>
      <p:pic>
        <p:nvPicPr>
          <p:cNvPr id="1034" name="Picture 10" descr="beijing-bicycle1.jpg (247×350)"/>
          <p:cNvPicPr>
            <a:picLocks noChangeAspect="1" noChangeArrowheads="1"/>
          </p:cNvPicPr>
          <p:nvPr/>
        </p:nvPicPr>
        <p:blipFill>
          <a:blip r:embed="rId7" cstate="print"/>
          <a:srcRect/>
          <a:stretch>
            <a:fillRect/>
          </a:stretch>
        </p:blipFill>
        <p:spPr bwMode="auto">
          <a:xfrm>
            <a:off x="6629400" y="2540000"/>
            <a:ext cx="2352675" cy="3333750"/>
          </a:xfrm>
          <a:prstGeom prst="rect">
            <a:avLst/>
          </a:prstGeom>
          <a:noFill/>
        </p:spPr>
      </p:pic>
      <p:pic>
        <p:nvPicPr>
          <p:cNvPr id="1036" name="Picture 12" descr="muslims-praying-at-kabah.jpg (700×469)"/>
          <p:cNvPicPr>
            <a:picLocks noChangeAspect="1" noChangeArrowheads="1"/>
          </p:cNvPicPr>
          <p:nvPr/>
        </p:nvPicPr>
        <p:blipFill>
          <a:blip r:embed="rId8" cstate="print"/>
          <a:srcRect/>
          <a:stretch>
            <a:fillRect/>
          </a:stretch>
        </p:blipFill>
        <p:spPr bwMode="auto">
          <a:xfrm>
            <a:off x="1714500" y="4518279"/>
            <a:ext cx="3238500" cy="2169795"/>
          </a:xfrm>
          <a:prstGeom prst="rect">
            <a:avLst/>
          </a:prstGeom>
          <a:noFill/>
        </p:spPr>
      </p:pic>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However…</a:t>
            </a:r>
            <a:endParaRPr lang="en-US" dirty="0"/>
          </a:p>
        </p:txBody>
      </p:sp>
      <p:sp>
        <p:nvSpPr>
          <p:cNvPr id="3" name="Content Placeholder 2"/>
          <p:cNvSpPr>
            <a:spLocks noGrp="1"/>
          </p:cNvSpPr>
          <p:nvPr>
            <p:ph idx="1"/>
          </p:nvPr>
        </p:nvSpPr>
        <p:spPr/>
        <p:txBody>
          <a:bodyPr/>
          <a:lstStyle/>
          <a:p>
            <a:r>
              <a:rPr lang="en-US" dirty="0" smtClean="0"/>
              <a:t>For every part of culture that you can experience with your senses, there are many cultural beliefs, assumptions, and concepts that are the </a:t>
            </a:r>
            <a:r>
              <a:rPr lang="en-US" u="sng" dirty="0" smtClean="0"/>
              <a:t>foundation</a:t>
            </a:r>
            <a:r>
              <a:rPr lang="en-US" dirty="0" smtClean="0"/>
              <a:t> (think of a foundation of a house!) </a:t>
            </a:r>
            <a:r>
              <a:rPr lang="en-US" dirty="0" smtClean="0"/>
              <a:t>of that culture.  </a:t>
            </a:r>
            <a:r>
              <a:rPr lang="en-US" dirty="0" smtClean="0"/>
              <a:t>You know they are there, but y</a:t>
            </a:r>
            <a:r>
              <a:rPr lang="en-US" dirty="0" smtClean="0"/>
              <a:t>ou </a:t>
            </a:r>
            <a:r>
              <a:rPr lang="en-US" dirty="0" smtClean="0"/>
              <a:t>can’t experience these </a:t>
            </a:r>
            <a:r>
              <a:rPr lang="en-US" b="1" dirty="0" smtClean="0"/>
              <a:t>hidden</a:t>
            </a:r>
            <a:r>
              <a:rPr lang="en-US" dirty="0" smtClean="0"/>
              <a:t> aspects often or immediately with your senses</a:t>
            </a: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These beliefs and assumptions can come from various places.</a:t>
            </a:r>
          </a:p>
          <a:p>
            <a:pPr lvl="1"/>
            <a:r>
              <a:rPr lang="en-US" dirty="0" smtClean="0"/>
              <a:t>Religion</a:t>
            </a:r>
          </a:p>
          <a:p>
            <a:pPr lvl="1"/>
            <a:r>
              <a:rPr lang="en-US" dirty="0" smtClean="0"/>
              <a:t>Tradition</a:t>
            </a:r>
          </a:p>
          <a:p>
            <a:pPr lvl="1"/>
            <a:r>
              <a:rPr lang="en-US" dirty="0" smtClean="0"/>
              <a:t>Politics</a:t>
            </a:r>
          </a:p>
          <a:p>
            <a:pPr lvl="1"/>
            <a:r>
              <a:rPr lang="en-US" dirty="0" smtClean="0"/>
              <a:t>“Common Sense”</a:t>
            </a:r>
          </a:p>
          <a:p>
            <a:pPr lvl="1">
              <a:buNone/>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”hidden” examples are:   Justice</a:t>
            </a:r>
            <a:endParaRPr lang="en-US" dirty="0"/>
          </a:p>
        </p:txBody>
      </p:sp>
      <p:sp>
        <p:nvSpPr>
          <p:cNvPr id="3" name="Content Placeholder 2"/>
          <p:cNvSpPr>
            <a:spLocks noGrp="1"/>
          </p:cNvSpPr>
          <p:nvPr>
            <p:ph idx="1"/>
          </p:nvPr>
        </p:nvSpPr>
        <p:spPr/>
        <p:txBody>
          <a:bodyPr/>
          <a:lstStyle/>
          <a:p>
            <a:r>
              <a:rPr lang="en-US" dirty="0" smtClean="0"/>
              <a:t>Visitors to another country can’t</a:t>
            </a:r>
            <a:r>
              <a:rPr lang="en-US" dirty="0" smtClean="0"/>
              <a:t> </a:t>
            </a:r>
            <a:r>
              <a:rPr lang="en-US" dirty="0" smtClean="0"/>
              <a:t>notice a </a:t>
            </a:r>
            <a:r>
              <a:rPr lang="en-US" u="sng" dirty="0" smtClean="0"/>
              <a:t>belief about justice</a:t>
            </a:r>
            <a:r>
              <a:rPr lang="en-US" dirty="0" smtClean="0"/>
              <a:t> in </a:t>
            </a:r>
            <a:r>
              <a:rPr lang="en-US" dirty="0" smtClean="0"/>
              <a:t>that</a:t>
            </a:r>
            <a:r>
              <a:rPr lang="en-US" dirty="0" smtClean="0"/>
              <a:t> </a:t>
            </a:r>
            <a:r>
              <a:rPr lang="en-US" dirty="0" smtClean="0"/>
              <a:t>culture.  One </a:t>
            </a:r>
            <a:r>
              <a:rPr lang="en-US" dirty="0" smtClean="0"/>
              <a:t>hidden aspect of American culture is </a:t>
            </a:r>
            <a:r>
              <a:rPr lang="en-US" dirty="0" smtClean="0"/>
              <a:t>our </a:t>
            </a:r>
            <a:r>
              <a:rPr lang="en-US" dirty="0" smtClean="0"/>
              <a:t>concept </a:t>
            </a:r>
            <a:r>
              <a:rPr lang="en-US" dirty="0" smtClean="0"/>
              <a:t>of </a:t>
            </a:r>
            <a:r>
              <a:rPr lang="en-US" dirty="0" smtClean="0"/>
              <a:t>justice that all who are accused of a crime are </a:t>
            </a:r>
            <a:r>
              <a:rPr lang="en-US" dirty="0" smtClean="0"/>
              <a:t>“innocent until proven guilty.”</a:t>
            </a:r>
          </a:p>
          <a:p>
            <a:r>
              <a:rPr lang="en-US" dirty="0" smtClean="0"/>
              <a:t>However, in another culture the belief may be exactly the opposite, but we would not be able to notice that </a:t>
            </a:r>
            <a:r>
              <a:rPr lang="en-US" dirty="0" smtClean="0"/>
              <a:t>easily unless we would be in a courtroom there—which is unlikely.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Values regarding the treatment of the poor and homeless</a:t>
            </a:r>
            <a:endParaRPr lang="en-US" dirty="0"/>
          </a:p>
        </p:txBody>
      </p:sp>
      <p:pic>
        <p:nvPicPr>
          <p:cNvPr id="4" name="Content Placeholder 3" descr="homeless1.jpg"/>
          <p:cNvPicPr>
            <a:picLocks noGrp="1" noChangeAspect="1"/>
          </p:cNvPicPr>
          <p:nvPr>
            <p:ph idx="1"/>
          </p:nvPr>
        </p:nvPicPr>
        <p:blipFill>
          <a:blip r:embed="rId3" cstate="print"/>
          <a:stretch>
            <a:fillRect/>
          </a:stretch>
        </p:blipFill>
        <p:spPr>
          <a:xfrm>
            <a:off x="4800600" y="1752600"/>
            <a:ext cx="4032250" cy="2419350"/>
          </a:xfrm>
        </p:spPr>
      </p:pic>
      <p:pic>
        <p:nvPicPr>
          <p:cNvPr id="5" name="Picture 4" descr="poor1.jpg"/>
          <p:cNvPicPr>
            <a:picLocks noChangeAspect="1"/>
          </p:cNvPicPr>
          <p:nvPr/>
        </p:nvPicPr>
        <p:blipFill>
          <a:blip r:embed="rId4" cstate="print"/>
          <a:stretch>
            <a:fillRect/>
          </a:stretch>
        </p:blipFill>
        <p:spPr>
          <a:xfrm>
            <a:off x="2960478" y="4038600"/>
            <a:ext cx="3151876" cy="2819400"/>
          </a:xfrm>
          <a:prstGeom prst="rect">
            <a:avLst/>
          </a:prstGeom>
        </p:spPr>
      </p:pic>
      <p:pic>
        <p:nvPicPr>
          <p:cNvPr id="6" name="Picture 5" descr="hungry1.jpg"/>
          <p:cNvPicPr>
            <a:picLocks noChangeAspect="1"/>
          </p:cNvPicPr>
          <p:nvPr/>
        </p:nvPicPr>
        <p:blipFill>
          <a:blip r:embed="rId5" cstate="print"/>
          <a:stretch>
            <a:fillRect/>
          </a:stretch>
        </p:blipFill>
        <p:spPr>
          <a:xfrm>
            <a:off x="113259" y="1828800"/>
            <a:ext cx="3893279" cy="2590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roles for men and women:</a:t>
            </a:r>
            <a:endParaRPr lang="en-US" dirty="0"/>
          </a:p>
        </p:txBody>
      </p:sp>
      <p:sp>
        <p:nvSpPr>
          <p:cNvPr id="3" name="Content Placeholder 2"/>
          <p:cNvSpPr>
            <a:spLocks noGrp="1"/>
          </p:cNvSpPr>
          <p:nvPr>
            <p:ph idx="1"/>
          </p:nvPr>
        </p:nvSpPr>
        <p:spPr/>
        <p:txBody>
          <a:bodyPr/>
          <a:lstStyle/>
          <a:p>
            <a:r>
              <a:rPr lang="en-US" dirty="0" smtClean="0"/>
              <a:t>I can’t notice what women are </a:t>
            </a:r>
            <a:r>
              <a:rPr lang="en-US" dirty="0" smtClean="0"/>
              <a:t>and are not </a:t>
            </a:r>
            <a:r>
              <a:rPr lang="en-US" dirty="0" smtClean="0"/>
              <a:t>expected or allowed to do unless I personally get to know a family or make some close friends.  This is not obvious to a person on the street.</a:t>
            </a:r>
          </a:p>
          <a:p>
            <a:r>
              <a:rPr lang="en-US" dirty="0" smtClean="0"/>
              <a:t>For example, are women expected to make tea or </a:t>
            </a:r>
            <a:r>
              <a:rPr lang="en-US" dirty="0" smtClean="0"/>
              <a:t>coffee for men?  </a:t>
            </a:r>
            <a:r>
              <a:rPr lang="en-US" dirty="0" smtClean="0"/>
              <a:t>Are they </a:t>
            </a:r>
            <a:r>
              <a:rPr lang="en-US" dirty="0" smtClean="0"/>
              <a:t>allowed </a:t>
            </a:r>
            <a:r>
              <a:rPr lang="en-US" dirty="0" smtClean="0"/>
              <a:t>to work?  Are girls treated differently than </a:t>
            </a:r>
            <a:r>
              <a:rPr lang="en-US" dirty="0" smtClean="0"/>
              <a:t>boys in education? These things are not obvious to a tourist or visitor to a new culture.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206</TotalTime>
  <Words>1176</Words>
  <Application>Microsoft Office PowerPoint</Application>
  <PresentationFormat>On-screen Show (4:3)</PresentationFormat>
  <Paragraphs>52</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Culture:</vt:lpstr>
      <vt:lpstr>Important facts to remember:</vt:lpstr>
      <vt:lpstr>There are two parts to every culture:  obvious and hidden</vt:lpstr>
      <vt:lpstr>Obvious examples:</vt:lpstr>
      <vt:lpstr>However…</vt:lpstr>
      <vt:lpstr>PowerPoint Presentation</vt:lpstr>
      <vt:lpstr>Some ”hidden” examples are:   Justice</vt:lpstr>
      <vt:lpstr>Values regarding the treatment of the poor and homeless</vt:lpstr>
      <vt:lpstr>The roles for men and women:</vt:lpstr>
      <vt:lpstr>Gender roles: 1950s to the 1980s</vt:lpstr>
      <vt:lpstr>Appropriate distance/space varies between cultures:</vt:lpstr>
      <vt:lpstr>Formal vs. Informal Relationships (teacher to student, for example)</vt:lpstr>
      <vt:lpstr>Appropriate gestures/touch vary greatly from culture to culture:</vt:lpstr>
      <vt:lpstr>Beauty</vt:lpstr>
      <vt:lpstr>Your culture determines much of what you believe to be beautiful!</vt:lpstr>
      <vt:lpstr>How does a culture treat the elderly?  With respect 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dc:title>
  <dc:creator>teacher</dc:creator>
  <cp:lastModifiedBy>ptspring</cp:lastModifiedBy>
  <cp:revision>19</cp:revision>
  <dcterms:created xsi:type="dcterms:W3CDTF">2013-08-28T17:24:39Z</dcterms:created>
  <dcterms:modified xsi:type="dcterms:W3CDTF">2017-09-01T02:17:47Z</dcterms:modified>
</cp:coreProperties>
</file>